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264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2CD4-7981-4010-ADE6-A587DE0D77CE}" type="datetimeFigureOut">
              <a:rPr lang="en-ID" smtClean="0"/>
              <a:t>13/10/2025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D345-99CA-4E7A-8114-3B66142949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47709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2CD4-7981-4010-ADE6-A587DE0D77CE}" type="datetimeFigureOut">
              <a:rPr lang="en-ID" smtClean="0"/>
              <a:t>13/10/2025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D345-99CA-4E7A-8114-3B66142949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95528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2CD4-7981-4010-ADE6-A587DE0D77CE}" type="datetimeFigureOut">
              <a:rPr lang="en-ID" smtClean="0"/>
              <a:t>13/10/2025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D345-99CA-4E7A-8114-3B66142949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98573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2CD4-7981-4010-ADE6-A587DE0D77CE}" type="datetimeFigureOut">
              <a:rPr lang="en-ID" smtClean="0"/>
              <a:t>13/10/2025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D345-99CA-4E7A-8114-3B66142949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41751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2CD4-7981-4010-ADE6-A587DE0D77CE}" type="datetimeFigureOut">
              <a:rPr lang="en-ID" smtClean="0"/>
              <a:t>13/10/2025</a:t>
            </a:fld>
            <a:endParaRPr lang="en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D345-99CA-4E7A-8114-3B66142949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21839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2CD4-7981-4010-ADE6-A587DE0D77CE}" type="datetimeFigureOut">
              <a:rPr lang="en-ID" smtClean="0"/>
              <a:t>13/10/2025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D345-99CA-4E7A-8114-3B66142949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70829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2CD4-7981-4010-ADE6-A587DE0D77CE}" type="datetimeFigureOut">
              <a:rPr lang="en-ID" smtClean="0"/>
              <a:t>13/10/2025</a:t>
            </a:fld>
            <a:endParaRPr lang="en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D345-99CA-4E7A-8114-3B66142949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79822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2CD4-7981-4010-ADE6-A587DE0D77CE}" type="datetimeFigureOut">
              <a:rPr lang="en-ID" smtClean="0"/>
              <a:t>13/10/2025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D345-99CA-4E7A-8114-3B66142949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3022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2CD4-7981-4010-ADE6-A587DE0D77CE}" type="datetimeFigureOut">
              <a:rPr lang="en-ID" smtClean="0"/>
              <a:t>13/10/2025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D345-99CA-4E7A-8114-3B66142949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17792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2CD4-7981-4010-ADE6-A587DE0D77CE}" type="datetimeFigureOut">
              <a:rPr lang="en-ID" smtClean="0"/>
              <a:t>13/10/2025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D345-99CA-4E7A-8114-3B66142949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23212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2CD4-7981-4010-ADE6-A587DE0D77CE}" type="datetimeFigureOut">
              <a:rPr lang="en-ID" smtClean="0"/>
              <a:t>13/10/2025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8D345-99CA-4E7A-8114-3B66142949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56573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C2CD4-7981-4010-ADE6-A587DE0D77CE}" type="datetimeFigureOut">
              <a:rPr lang="en-ID" smtClean="0"/>
              <a:t>13/10/2025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E8D345-99CA-4E7A-8114-3B66142949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1772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11C90-E91B-F2CD-0776-185B294D46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0"/>
            <a:ext cx="5829300" cy="1107546"/>
          </a:xfrm>
        </p:spPr>
        <p:txBody>
          <a:bodyPr/>
          <a:lstStyle/>
          <a:p>
            <a:r>
              <a:rPr lang="en-ID" sz="2600" b="0" i="0" dirty="0">
                <a:solidFill>
                  <a:srgbClr val="000000"/>
                </a:solidFill>
                <a:effectLst/>
                <a:latin typeface="Arbutus Slab" panose="02000000000000000000" pitchFamily="2" charset="0"/>
              </a:rPr>
              <a:t>SOLPINE RESTAURANT</a:t>
            </a:r>
            <a:br>
              <a:rPr lang="en-ID" b="0" i="0" dirty="0">
                <a:solidFill>
                  <a:srgbClr val="000000"/>
                </a:solidFill>
                <a:effectLst/>
                <a:latin typeface="Arbutus Slab" panose="02000000000000000000" pitchFamily="2" charset="0"/>
              </a:rPr>
            </a:br>
            <a:endParaRPr lang="en-ID" sz="1800" dirty="0">
              <a:latin typeface="Arbutus Slab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ADA479-2266-5DE2-D416-50DF4E511699}"/>
              </a:ext>
            </a:extLst>
          </p:cNvPr>
          <p:cNvSpPr txBox="1"/>
          <p:nvPr/>
        </p:nvSpPr>
        <p:spPr>
          <a:xfrm>
            <a:off x="355837" y="1869746"/>
            <a:ext cx="6146326" cy="56169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altLang="ko-KR" sz="1300" b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SET MENU A / </a:t>
            </a:r>
            <a:r>
              <a:rPr lang="ko-KR" altLang="en-US" sz="1300" b="1" dirty="0">
                <a:latin typeface="Droid Serif" panose="02020600060500020200" pitchFamily="18" charset="0"/>
                <a:cs typeface="Droid Serif" panose="02020600060500020200" pitchFamily="18" charset="0"/>
              </a:rPr>
              <a:t>세트 메뉴 </a:t>
            </a:r>
            <a:r>
              <a:rPr lang="en-ID" altLang="ko-KR" sz="1300" b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A</a:t>
            </a:r>
          </a:p>
          <a:p>
            <a:pPr algn="ctr"/>
            <a:r>
              <a:rPr lang="en-ID" altLang="ko-KR" sz="1300" b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2 course / </a:t>
            </a:r>
            <a:r>
              <a:rPr lang="ko-KR" altLang="en-US" sz="1300" b="1" dirty="0">
                <a:latin typeface="Droid Serif" panose="02020600060500020200" pitchFamily="18" charset="0"/>
                <a:cs typeface="Droid Serif" panose="02020600060500020200" pitchFamily="18" charset="0"/>
              </a:rPr>
              <a:t>코스 </a:t>
            </a:r>
            <a:r>
              <a:rPr lang="en-US" altLang="ko-KR" sz="1300" b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- 37,000 </a:t>
            </a:r>
            <a:r>
              <a:rPr lang="en-ID" altLang="ko-KR" sz="1300" b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won / </a:t>
            </a:r>
            <a:r>
              <a:rPr lang="ko-KR" altLang="en-US" sz="1300" b="1" dirty="0">
                <a:latin typeface="Droid Serif" panose="02020600060500020200" pitchFamily="18" charset="0"/>
                <a:cs typeface="Droid Serif" panose="02020600060500020200" pitchFamily="18" charset="0"/>
              </a:rPr>
              <a:t>원</a:t>
            </a:r>
            <a:endParaRPr lang="en-US" altLang="ko-KR" sz="1300" b="1" dirty="0"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r>
              <a:rPr lang="en-US" altLang="ko-KR" sz="1300" b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3 </a:t>
            </a:r>
            <a:r>
              <a:rPr lang="en-ID" altLang="ko-KR" sz="1300" b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course / </a:t>
            </a:r>
            <a:r>
              <a:rPr lang="ko-KR" altLang="en-US" sz="1300" b="1" dirty="0">
                <a:latin typeface="Droid Serif" panose="02020600060500020200" pitchFamily="18" charset="0"/>
                <a:cs typeface="Droid Serif" panose="02020600060500020200" pitchFamily="18" charset="0"/>
              </a:rPr>
              <a:t>코스 </a:t>
            </a:r>
            <a:r>
              <a:rPr lang="en-US" altLang="ko-KR" sz="1300" b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-</a:t>
            </a:r>
            <a:r>
              <a:rPr lang="ko-KR" altLang="en-US" sz="1300" b="1" dirty="0">
                <a:latin typeface="Droid Serif" panose="02020600060500020200" pitchFamily="18" charset="0"/>
                <a:cs typeface="Droid Serif" panose="02020600060500020200" pitchFamily="18" charset="0"/>
              </a:rPr>
              <a:t> </a:t>
            </a:r>
            <a:r>
              <a:rPr lang="en-US" altLang="ko-KR" sz="1300" b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43,000 </a:t>
            </a:r>
            <a:r>
              <a:rPr lang="en-ID" altLang="ko-KR" sz="1300" b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won / </a:t>
            </a:r>
            <a:r>
              <a:rPr lang="ko-KR" altLang="en-US" sz="1300" b="1" dirty="0">
                <a:latin typeface="Droid Serif" panose="02020600060500020200" pitchFamily="18" charset="0"/>
                <a:cs typeface="Droid Serif" panose="02020600060500020200" pitchFamily="18" charset="0"/>
              </a:rPr>
              <a:t>원</a:t>
            </a:r>
            <a:endParaRPr lang="en-US" altLang="ko-KR" sz="1300" b="1" dirty="0"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endParaRPr lang="en-US" altLang="ko-KR" sz="1300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endParaRPr lang="en-US" altLang="ko-KR" sz="1300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r>
              <a:rPr lang="en-ID" altLang="ko-KR" sz="13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Your choice of </a:t>
            </a:r>
            <a:r>
              <a:rPr lang="en-ID" altLang="ko-KR" sz="1300" b="1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starter/</a:t>
            </a:r>
            <a:r>
              <a:rPr lang="ko-KR" altLang="en-US" sz="1200" b="1" i="1" dirty="0" err="1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스타터</a:t>
            </a:r>
            <a:endParaRPr lang="en-ID" altLang="ko-KR" sz="1200" b="1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endParaRPr lang="en-ID" altLang="ko-KR" sz="1300" b="1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r>
              <a:rPr lang="en-ID" altLang="ko-KR" sz="14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Broccoli </a:t>
            </a:r>
            <a:r>
              <a:rPr lang="en-ID" altLang="ko-KR" sz="1400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Veloutè</a:t>
            </a:r>
            <a:r>
              <a:rPr lang="en-ID" altLang="ko-KR" sz="14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  <a:r>
              <a:rPr lang="en-US" altLang="ko-KR" sz="1200" dirty="0">
                <a:solidFill>
                  <a:srgbClr val="000000"/>
                </a:solidFill>
                <a:latin typeface="Droid Serif" panose="02020600060500020200"/>
                <a:ea typeface="Droid Serif" panose="02020600060500020200"/>
                <a:cs typeface="Droid Serif" panose="02020600060500020200"/>
              </a:rPr>
              <a:t>/ </a:t>
            </a:r>
            <a:r>
              <a:rPr lang="ko-KR" altLang="en-US" sz="1200" dirty="0">
                <a:solidFill>
                  <a:srgbClr val="000000"/>
                </a:solidFill>
                <a:latin typeface="Droid Serif" panose="02020600060500020200"/>
                <a:ea typeface="Droid Serif" panose="02020600060500020200"/>
                <a:cs typeface="Droid Serif" panose="02020600060500020200"/>
              </a:rPr>
              <a:t>브로콜리 스프 </a:t>
            </a:r>
            <a:endParaRPr lang="en-US" altLang="ko-KR" sz="1200" dirty="0">
              <a:solidFill>
                <a:srgbClr val="000000"/>
              </a:solidFill>
              <a:latin typeface="Droid Serif" panose="02020600060500020200"/>
              <a:ea typeface="Droid Serif" panose="02020600060500020200"/>
              <a:cs typeface="Droid Serif" panose="02020600060500020200"/>
            </a:endParaRPr>
          </a:p>
          <a:p>
            <a:pPr algn="ctr"/>
            <a:endParaRPr lang="en-ID" altLang="ko-KR" sz="1300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r>
              <a:rPr lang="en-ID" altLang="ko-KR" sz="13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  <a:r>
              <a:rPr lang="en-US" altLang="ko-KR" sz="13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Autumn Salad</a:t>
            </a:r>
            <a:r>
              <a:rPr lang="en-ID" altLang="ko-KR" sz="13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 / </a:t>
            </a:r>
            <a:r>
              <a:rPr lang="ko-KR" altLang="en-US" sz="12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가을 샐러드</a:t>
            </a:r>
            <a:r>
              <a:rPr lang="en-US" altLang="ko-KR" sz="12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</a:p>
          <a:p>
            <a:pPr algn="ctr"/>
            <a:endParaRPr lang="en-ID" altLang="ko-KR" sz="1200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ID" altLang="ko-KR" sz="1200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r>
              <a:rPr lang="ko-KR" altLang="en-US" sz="1300" dirty="0">
                <a:latin typeface="Droid Serif" panose="02020600060500020200" pitchFamily="18" charset="0"/>
                <a:cs typeface="Droid Serif" panose="02020600060500020200" pitchFamily="18" charset="0"/>
              </a:rPr>
              <a:t>*** </a:t>
            </a:r>
            <a:endParaRPr lang="en-US" altLang="ko-KR" sz="1300" dirty="0"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endParaRPr lang="en-US" altLang="ko-KR" sz="1300" dirty="0"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r>
              <a:rPr lang="en-ID" altLang="ko-KR" sz="13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Your choice of </a:t>
            </a:r>
            <a:r>
              <a:rPr lang="en-ID" altLang="ko-KR" sz="1300" b="1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main/</a:t>
            </a:r>
            <a:r>
              <a:rPr lang="ko-KR" altLang="en-US" sz="1200" b="1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메인</a:t>
            </a:r>
            <a:endParaRPr lang="en-ID" altLang="ko-KR" sz="1200" b="1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endParaRPr lang="en-ID" altLang="ko-KR" sz="1300" b="1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r>
              <a:rPr lang="en-ID" altLang="ko-KR" sz="13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Grilled Beef  Fillet / </a:t>
            </a:r>
            <a:r>
              <a:rPr lang="ko-KR" altLang="en-US" sz="12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안심 스테이크</a:t>
            </a:r>
            <a:endParaRPr lang="en-US" altLang="ko-KR" sz="1200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endParaRPr lang="en-US" altLang="ko-KR" sz="1200" dirty="0"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r>
              <a:rPr lang="en-ID" altLang="ko-KR" sz="13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Pan-Seared Farm-Raised Trout </a:t>
            </a:r>
            <a:r>
              <a:rPr lang="en-US" altLang="ko-KR" sz="14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2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송어 구이 </a:t>
            </a:r>
            <a:endParaRPr lang="en-US" altLang="ko-KR" sz="1200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ID" altLang="ko-KR" sz="1300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r>
              <a:rPr lang="ko-KR" altLang="en-US" sz="1300" dirty="0">
                <a:latin typeface="Droid Serif" panose="02020600060500020200" pitchFamily="18" charset="0"/>
                <a:cs typeface="Droid Serif" panose="02020600060500020200" pitchFamily="18" charset="0"/>
              </a:rPr>
              <a:t>***</a:t>
            </a:r>
            <a:endParaRPr lang="en-US" altLang="ko-KR" sz="1300" dirty="0"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endParaRPr lang="en-US" altLang="ko-KR" sz="1300" dirty="0"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r>
              <a:rPr lang="en-ID" altLang="ko-KR" sz="13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Your choice of </a:t>
            </a:r>
            <a:r>
              <a:rPr lang="en-ID" altLang="ko-KR" sz="1300" b="1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dessert/</a:t>
            </a:r>
            <a:r>
              <a:rPr lang="ko-KR" altLang="en-US" sz="1200" b="1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디저트</a:t>
            </a:r>
            <a:endParaRPr lang="en-ID" altLang="ko-KR" sz="1200" b="1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endParaRPr lang="en-ID" altLang="ko-KR" sz="1300" b="1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endParaRPr lang="en-US" altLang="ko-KR" sz="1200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r>
              <a:rPr lang="en-US" altLang="ko-KR" sz="13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Cr</a:t>
            </a:r>
            <a:r>
              <a:rPr lang="en-ID" altLang="ko-KR" sz="1300" i="1" dirty="0" err="1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ème</a:t>
            </a:r>
            <a:r>
              <a:rPr lang="en-ID" altLang="ko-KR" sz="13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  <a:r>
              <a:rPr lang="en-ID" altLang="ko-KR" sz="1300" i="1" dirty="0" err="1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Brulèe</a:t>
            </a:r>
            <a:r>
              <a:rPr lang="en-ID" altLang="ko-KR" sz="13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  <a:r>
              <a:rPr lang="en-ID" altLang="ko-KR" sz="12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/</a:t>
            </a:r>
            <a:r>
              <a:rPr lang="ko-KR" altLang="en-US" sz="12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  <a:r>
              <a:rPr lang="ko-KR" altLang="en-US" sz="1200" i="1" dirty="0" err="1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크림브륄레</a:t>
            </a:r>
            <a:r>
              <a:rPr lang="ko-KR" altLang="en-US" sz="1200" i="1" dirty="0"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  <a:endParaRPr lang="en-ID" altLang="ko-KR" sz="1200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 algn="ctr"/>
            <a:endParaRPr lang="en-US" altLang="ko-KR" sz="1200" i="1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DEFD7E1-DB89-461D-DBF2-465F58566897}"/>
              </a:ext>
            </a:extLst>
          </p:cNvPr>
          <p:cNvCxnSpPr>
            <a:cxnSpLocks/>
          </p:cNvCxnSpPr>
          <p:nvPr/>
        </p:nvCxnSpPr>
        <p:spPr>
          <a:xfrm>
            <a:off x="355837" y="8447650"/>
            <a:ext cx="6146326" cy="0"/>
          </a:xfrm>
          <a:prstGeom prst="line">
            <a:avLst/>
          </a:prstGeom>
          <a:ln w="952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76EEB5C5-EA84-EE16-DB76-50BA14BF1829}"/>
              </a:ext>
            </a:extLst>
          </p:cNvPr>
          <p:cNvSpPr txBox="1"/>
          <p:nvPr/>
        </p:nvSpPr>
        <p:spPr>
          <a:xfrm>
            <a:off x="781903" y="9146843"/>
            <a:ext cx="51417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sz="1000" dirty="0">
                <a:latin typeface="Arbutus Slab" panose="02000000000000000000" pitchFamily="2" charset="0"/>
              </a:rPr>
              <a:t>Please remember this is a Live Student Classroom in both Kitchen and Service. </a:t>
            </a:r>
            <a:r>
              <a:rPr lang="ko-KR" altLang="en-US" sz="1000" dirty="0">
                <a:latin typeface="Arbutus Slab" panose="02000000000000000000" pitchFamily="2" charset="0"/>
              </a:rPr>
              <a:t>본 레스토랑은 학생들의 실습교육으로 운영되고 있습니다</a:t>
            </a:r>
            <a:r>
              <a:rPr lang="en-US" altLang="ko-KR" sz="1000" dirty="0">
                <a:latin typeface="Arbutus Slab" panose="02000000000000000000" pitchFamily="2" charset="0"/>
              </a:rPr>
              <a:t>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AE4FD5F5-DA56-4C82-A986-B3D9EE330AE5}"/>
              </a:ext>
            </a:extLst>
          </p:cNvPr>
          <p:cNvSpPr/>
          <p:nvPr/>
        </p:nvSpPr>
        <p:spPr>
          <a:xfrm>
            <a:off x="279637" y="8670324"/>
            <a:ext cx="59817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ko-KR" altLang="en-US" sz="1100" dirty="0">
                <a:solidFill>
                  <a:srgbClr val="000000"/>
                </a:solidFill>
                <a:latin typeface="Droid Serif" panose="02020600060500020200"/>
                <a:cs typeface="Droid Serif" panose="02020600060500020200" pitchFamily="18" charset="0"/>
              </a:rPr>
              <a:t>*</a:t>
            </a:r>
            <a:r>
              <a:rPr lang="en-US" altLang="ko-KR" sz="1100" dirty="0">
                <a:solidFill>
                  <a:srgbClr val="000000"/>
                </a:solidFill>
                <a:latin typeface="Droid Serif" panose="02020600060500020200"/>
                <a:cs typeface="Droid Serif" panose="02020600060500020200" pitchFamily="18" charset="0"/>
              </a:rPr>
              <a:t>Allergy Notice : Please be aware that our Soup , Autumn Salad contains nuts.</a:t>
            </a:r>
            <a:endParaRPr lang="en-ID" altLang="ko-KR" sz="1100" dirty="0">
              <a:solidFill>
                <a:srgbClr val="000000"/>
              </a:solidFill>
              <a:latin typeface="Droid Serif" panose="02020600060500020200"/>
              <a:cs typeface="Droid Serif" panose="02020600060500020200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539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11C90-E91B-F2CD-0776-185B294D46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-143253"/>
            <a:ext cx="5829300" cy="1107546"/>
          </a:xfrm>
        </p:spPr>
        <p:txBody>
          <a:bodyPr/>
          <a:lstStyle/>
          <a:p>
            <a:r>
              <a:rPr lang="en-ID" sz="2600" b="0" i="0" dirty="0">
                <a:solidFill>
                  <a:srgbClr val="000000"/>
                </a:solidFill>
                <a:effectLst/>
                <a:latin typeface="Arbutus Slab" panose="02000000000000000000" pitchFamily="2" charset="0"/>
              </a:rPr>
              <a:t>SOLPINE RESTAURANT</a:t>
            </a:r>
            <a:br>
              <a:rPr lang="en-ID" sz="2600" b="0" i="0" dirty="0">
                <a:solidFill>
                  <a:srgbClr val="000000"/>
                </a:solidFill>
                <a:effectLst/>
                <a:latin typeface="Arbutus Slab" panose="02000000000000000000" pitchFamily="2" charset="0"/>
              </a:rPr>
            </a:br>
            <a:endParaRPr lang="en-ID" sz="1800" dirty="0">
              <a:latin typeface="Arbutus Slab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ADA479-2266-5DE2-D416-50DF4E511699}"/>
              </a:ext>
            </a:extLst>
          </p:cNvPr>
          <p:cNvSpPr txBox="1"/>
          <p:nvPr/>
        </p:nvSpPr>
        <p:spPr>
          <a:xfrm>
            <a:off x="336787" y="904748"/>
            <a:ext cx="6165376" cy="39241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altLang="ko-KR" sz="1300" b="1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STARTERS</a:t>
            </a:r>
          </a:p>
          <a:p>
            <a:endParaRPr lang="en-US" altLang="ko-KR" sz="1050" dirty="0">
              <a:latin typeface="Droid Serif" panose="0202060006050002020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>
              <a:spcAft>
                <a:spcPts val="0"/>
              </a:spcAft>
            </a:pPr>
            <a:r>
              <a:rPr lang="en-ID" altLang="ko-KR" sz="1200" b="1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Broccoli </a:t>
            </a:r>
            <a:r>
              <a:rPr lang="en-ID" altLang="ko-KR" sz="1200" b="1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Veloutè</a:t>
            </a:r>
            <a:r>
              <a:rPr lang="en-ID" altLang="ko-KR" sz="1200" b="1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  <a:r>
              <a:rPr lang="en-US" altLang="ko-KR" sz="1100" b="1" dirty="0">
                <a:solidFill>
                  <a:srgbClr val="000000"/>
                </a:solidFill>
                <a:latin typeface="Droid Serif" panose="02020600060500020200"/>
                <a:ea typeface="Droid Serif" panose="02020600060500020200"/>
                <a:cs typeface="Droid Serif" panose="02020600060500020200"/>
              </a:rPr>
              <a:t>/ </a:t>
            </a:r>
            <a:r>
              <a:rPr lang="ko-KR" altLang="en-US" sz="1100" b="1" dirty="0">
                <a:solidFill>
                  <a:srgbClr val="000000"/>
                </a:solidFill>
                <a:latin typeface="Droid Serif" panose="02020600060500020200"/>
                <a:ea typeface="Droid Serif" panose="02020600060500020200"/>
                <a:cs typeface="Droid Serif" panose="02020600060500020200"/>
              </a:rPr>
              <a:t>브로콜리 스프 </a:t>
            </a:r>
            <a:endParaRPr lang="en-US" altLang="ko-KR" sz="1100" b="1" dirty="0">
              <a:solidFill>
                <a:srgbClr val="000000"/>
              </a:solidFill>
              <a:latin typeface="Droid Serif" panose="02020600060500020200"/>
              <a:ea typeface="Droid Serif" panose="02020600060500020200"/>
              <a:cs typeface="Droid Serif" panose="02020600060500020200"/>
            </a:endParaRPr>
          </a:p>
          <a:p>
            <a:pPr>
              <a:spcAft>
                <a:spcPts val="0"/>
              </a:spcAft>
            </a:pPr>
            <a:r>
              <a:rPr lang="en-US" altLang="ko-KR" sz="1200" i="1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Smoked bacon/ Parmesan cream / Pistachio crumble / Thyme crouton / Hazelnut oil /</a:t>
            </a:r>
          </a:p>
          <a:p>
            <a:pPr>
              <a:spcAft>
                <a:spcPts val="0"/>
              </a:spcAft>
            </a:pPr>
            <a:r>
              <a:rPr lang="en-US" altLang="ko-KR" sz="1200" i="1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Fresh chive</a:t>
            </a:r>
          </a:p>
          <a:p>
            <a:pPr>
              <a:spcAft>
                <a:spcPts val="0"/>
              </a:spcAft>
            </a:pP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훈제 베이컨 </a:t>
            </a:r>
            <a:r>
              <a:rPr lang="en-US" altLang="ko-KR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파마산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 크림 </a:t>
            </a:r>
            <a:r>
              <a:rPr lang="en-US" altLang="ko-KR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피스타치오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  <a:r>
              <a:rPr lang="ko-KR" altLang="en-US" sz="1100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크럼블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  <a:r>
              <a:rPr lang="en-US" altLang="ko-KR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타임 </a:t>
            </a:r>
            <a:r>
              <a:rPr lang="ko-KR" altLang="en-US" sz="1100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크루통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  <a:r>
              <a:rPr lang="en-US" altLang="ko-KR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헤이즐넛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 오일 </a:t>
            </a:r>
            <a:r>
              <a:rPr lang="en-US" altLang="ko-KR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차이브</a:t>
            </a:r>
            <a:endParaRPr lang="en-US" altLang="ko-KR" sz="1100" dirty="0">
              <a:latin typeface="Droid Serif" panose="0202060006050002020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ko-KR" sz="12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9,000 </a:t>
            </a:r>
            <a:r>
              <a:rPr lang="en-ID" altLang="ko-KR" sz="12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won /</a:t>
            </a:r>
            <a:r>
              <a:rPr lang="ko-KR" altLang="en-US" sz="1200" dirty="0">
                <a:latin typeface="Droid Serif" panose="02020600060500020200"/>
                <a:cs typeface="Droid Serif" panose="02020600060500020200" pitchFamily="18" charset="0"/>
              </a:rPr>
              <a:t>원</a:t>
            </a:r>
            <a:endParaRPr lang="en-US" altLang="ko-KR" sz="1200" dirty="0">
              <a:latin typeface="Droid Serif" panose="02020600060500020200"/>
              <a:cs typeface="Droid Serif" panose="02020600060500020200" pitchFamily="18" charset="0"/>
            </a:endParaRPr>
          </a:p>
          <a:p>
            <a:endParaRPr lang="en-US" altLang="ko-KR" sz="1600" dirty="0">
              <a:latin typeface="Droid Serif" panose="0202060006050002020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r>
              <a:rPr lang="en-US" altLang="ko-KR" sz="1200" b="1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Autumn Salad </a:t>
            </a:r>
            <a:r>
              <a:rPr lang="en-US" altLang="ko-KR" sz="1300" b="1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b="1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가을 샐러드</a:t>
            </a:r>
            <a:endParaRPr lang="en-US" altLang="ko-KR" sz="1100" i="1" dirty="0">
              <a:latin typeface="Droid Serif" panose="0202060006050002020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r>
              <a:rPr lang="en-US" altLang="ko-KR" sz="1200" i="1" dirty="0">
                <a:latin typeface="Droid Serif" panose="02020600060500020200"/>
              </a:rPr>
              <a:t>Sangria-poached Korean pear / Baby arugula/ </a:t>
            </a:r>
            <a:r>
              <a:rPr lang="en-US" altLang="ko-KR" sz="1200" i="1" dirty="0" err="1">
                <a:latin typeface="Droid Serif" panose="02020600060500020200"/>
              </a:rPr>
              <a:t>Frisée</a:t>
            </a:r>
            <a:r>
              <a:rPr lang="en-US" altLang="ko-KR" sz="1200" i="1" dirty="0">
                <a:latin typeface="Droid Serif" panose="02020600060500020200"/>
              </a:rPr>
              <a:t>/ Blue cheese/ Radicchio / </a:t>
            </a:r>
          </a:p>
          <a:p>
            <a:pPr>
              <a:spcAft>
                <a:spcPts val="0"/>
              </a:spcAft>
            </a:pPr>
            <a:r>
              <a:rPr lang="en-US" altLang="ko-KR" sz="1200" i="1" dirty="0">
                <a:latin typeface="Droid Serif" panose="02020600060500020200"/>
              </a:rPr>
              <a:t>Parma ham / Candied walnuts / Sherry-</a:t>
            </a:r>
            <a:r>
              <a:rPr lang="en-US" altLang="ko-KR" sz="1200" i="1" dirty="0" err="1">
                <a:latin typeface="Droid Serif" panose="02020600060500020200"/>
              </a:rPr>
              <a:t>pommery</a:t>
            </a:r>
            <a:r>
              <a:rPr lang="en-US" altLang="ko-KR" sz="1200" i="1" dirty="0">
                <a:latin typeface="Droid Serif" panose="02020600060500020200"/>
              </a:rPr>
              <a:t> mustard vinaigrette</a:t>
            </a:r>
          </a:p>
          <a:p>
            <a:pPr>
              <a:spcAft>
                <a:spcPts val="0"/>
              </a:spcAft>
            </a:pPr>
            <a:r>
              <a:rPr lang="ko-KR" altLang="en-US" sz="1100" dirty="0" err="1">
                <a:latin typeface="Droid Serif" panose="02020600060500020200"/>
              </a:rPr>
              <a:t>샹그리아에</a:t>
            </a:r>
            <a:r>
              <a:rPr lang="ko-KR" altLang="en-US" sz="1100" dirty="0">
                <a:latin typeface="Droid Serif" panose="02020600060500020200"/>
              </a:rPr>
              <a:t> 절인 한국 배 </a:t>
            </a:r>
            <a:r>
              <a:rPr lang="en-US" altLang="ko-KR" sz="1100" dirty="0">
                <a:latin typeface="Droid Serif" panose="02020600060500020200"/>
              </a:rPr>
              <a:t>/ </a:t>
            </a:r>
            <a:r>
              <a:rPr lang="ko-KR" altLang="en-US" sz="1100" dirty="0">
                <a:latin typeface="Droid Serif" panose="02020600060500020200"/>
              </a:rPr>
              <a:t>베이비 </a:t>
            </a:r>
            <a:r>
              <a:rPr lang="ko-KR" altLang="en-US" sz="1100" dirty="0" err="1">
                <a:latin typeface="Droid Serif" panose="02020600060500020200"/>
              </a:rPr>
              <a:t>루꼴라</a:t>
            </a:r>
            <a:r>
              <a:rPr lang="en-US" altLang="ko-KR" sz="1100" dirty="0">
                <a:latin typeface="Droid Serif" panose="02020600060500020200"/>
              </a:rPr>
              <a:t>/ </a:t>
            </a:r>
            <a:r>
              <a:rPr lang="ko-KR" altLang="en-US" sz="1100" dirty="0" err="1">
                <a:latin typeface="Droid Serif" panose="02020600060500020200"/>
              </a:rPr>
              <a:t>프리셰</a:t>
            </a:r>
            <a:r>
              <a:rPr lang="ko-KR" altLang="en-US" sz="1100" dirty="0">
                <a:latin typeface="Droid Serif" panose="02020600060500020200"/>
              </a:rPr>
              <a:t> </a:t>
            </a:r>
            <a:r>
              <a:rPr lang="en-US" altLang="ko-KR" sz="1100" dirty="0">
                <a:latin typeface="Droid Serif" panose="02020600060500020200"/>
              </a:rPr>
              <a:t>/ </a:t>
            </a:r>
            <a:r>
              <a:rPr lang="ko-KR" altLang="en-US" sz="1100" dirty="0">
                <a:latin typeface="Droid Serif" panose="02020600060500020200"/>
              </a:rPr>
              <a:t>블루 치즈 </a:t>
            </a:r>
            <a:r>
              <a:rPr lang="en-US" altLang="ko-KR" sz="1100" dirty="0">
                <a:latin typeface="Droid Serif" panose="02020600060500020200"/>
              </a:rPr>
              <a:t>/ </a:t>
            </a:r>
            <a:r>
              <a:rPr lang="ko-KR" altLang="en-US" sz="1100" dirty="0" err="1">
                <a:latin typeface="Droid Serif" panose="02020600060500020200"/>
              </a:rPr>
              <a:t>라디치오</a:t>
            </a:r>
            <a:r>
              <a:rPr lang="ko-KR" altLang="en-US" sz="1100" dirty="0">
                <a:latin typeface="Droid Serif" panose="02020600060500020200"/>
              </a:rPr>
              <a:t> </a:t>
            </a:r>
            <a:r>
              <a:rPr lang="en-US" altLang="ko-KR" sz="1100" dirty="0">
                <a:latin typeface="Droid Serif" panose="02020600060500020200"/>
              </a:rPr>
              <a:t>/ </a:t>
            </a:r>
            <a:r>
              <a:rPr lang="ko-KR" altLang="en-US" sz="1100" dirty="0" err="1">
                <a:latin typeface="Droid Serif" panose="02020600060500020200"/>
              </a:rPr>
              <a:t>파르마</a:t>
            </a:r>
            <a:r>
              <a:rPr lang="ko-KR" altLang="en-US" sz="1100" dirty="0">
                <a:latin typeface="Droid Serif" panose="02020600060500020200"/>
              </a:rPr>
              <a:t> 햄 </a:t>
            </a:r>
            <a:r>
              <a:rPr lang="en-US" altLang="ko-KR" sz="1100" dirty="0">
                <a:latin typeface="Droid Serif" panose="02020600060500020200"/>
              </a:rPr>
              <a:t>/ </a:t>
            </a:r>
            <a:r>
              <a:rPr lang="ko-KR" altLang="en-US" sz="1100" dirty="0">
                <a:latin typeface="Droid Serif" panose="02020600060500020200"/>
              </a:rPr>
              <a:t>호두 </a:t>
            </a:r>
            <a:r>
              <a:rPr lang="en-US" altLang="ko-KR" sz="1100" dirty="0">
                <a:latin typeface="Droid Serif" panose="02020600060500020200"/>
              </a:rPr>
              <a:t>/</a:t>
            </a:r>
            <a:r>
              <a:rPr lang="ko-KR" altLang="en-US" sz="1100" dirty="0">
                <a:latin typeface="Droid Serif" panose="02020600060500020200"/>
              </a:rPr>
              <a:t>셰리 </a:t>
            </a:r>
            <a:r>
              <a:rPr lang="en-US" altLang="ko-KR" sz="1100" dirty="0">
                <a:latin typeface="Droid Serif" panose="02020600060500020200"/>
              </a:rPr>
              <a:t>–</a:t>
            </a:r>
            <a:r>
              <a:rPr lang="ko-KR" altLang="en-US" sz="1100" dirty="0" err="1">
                <a:latin typeface="Droid Serif" panose="02020600060500020200"/>
              </a:rPr>
              <a:t>포메리</a:t>
            </a:r>
            <a:r>
              <a:rPr lang="ko-KR" altLang="en-US" sz="1100" dirty="0">
                <a:latin typeface="Droid Serif" panose="02020600060500020200"/>
              </a:rPr>
              <a:t> </a:t>
            </a:r>
            <a:r>
              <a:rPr lang="ko-KR" altLang="en-US" sz="1100" dirty="0" err="1">
                <a:latin typeface="Droid Serif" panose="02020600060500020200"/>
              </a:rPr>
              <a:t>머스타드</a:t>
            </a:r>
            <a:r>
              <a:rPr lang="ko-KR" altLang="en-US" sz="1100" dirty="0">
                <a:latin typeface="Droid Serif" panose="02020600060500020200"/>
              </a:rPr>
              <a:t> </a:t>
            </a:r>
            <a:r>
              <a:rPr lang="ko-KR" altLang="en-US" sz="1100" dirty="0" err="1">
                <a:latin typeface="Droid Serif" panose="02020600060500020200"/>
              </a:rPr>
              <a:t>비네거</a:t>
            </a:r>
            <a:endParaRPr lang="en-US" altLang="ko-KR" sz="1100" dirty="0">
              <a:latin typeface="Droid Serif" panose="02020600060500020200"/>
            </a:endParaRPr>
          </a:p>
          <a:p>
            <a:pPr>
              <a:spcAft>
                <a:spcPts val="0"/>
              </a:spcAft>
            </a:pPr>
            <a:r>
              <a:rPr lang="en-US" altLang="ko-KR" sz="1100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15,000 won /</a:t>
            </a:r>
            <a:r>
              <a:rPr lang="ko-KR" altLang="en-US" sz="1100" dirty="0">
                <a:solidFill>
                  <a:srgbClr val="000000"/>
                </a:solidFill>
                <a:latin typeface="Droid Serif" panose="02020600060500020200"/>
                <a:cs typeface="Droid Serif" panose="02020600060500020200" pitchFamily="18" charset="0"/>
              </a:rPr>
              <a:t>원                                                                                    </a:t>
            </a:r>
            <a:endParaRPr lang="en-US" altLang="ko-KR" sz="1100" dirty="0">
              <a:solidFill>
                <a:srgbClr val="000000"/>
              </a:solidFill>
              <a:latin typeface="Droid Serif" panose="02020600060500020200"/>
              <a:cs typeface="Droid Serif" panose="02020600060500020200" pitchFamily="18" charset="0"/>
            </a:endParaRPr>
          </a:p>
          <a:p>
            <a:pPr>
              <a:spcAft>
                <a:spcPts val="0"/>
              </a:spcAft>
            </a:pPr>
            <a:endParaRPr lang="en-US" altLang="ko-KR" sz="1200" dirty="0">
              <a:solidFill>
                <a:srgbClr val="000000"/>
              </a:solidFill>
              <a:latin typeface="Droid Serif" panose="02020600060500020200"/>
              <a:cs typeface="Droid Serif" panose="02020600060500020200" pitchFamily="18" charset="0"/>
            </a:endParaRPr>
          </a:p>
          <a:p>
            <a:pPr>
              <a:spcAft>
                <a:spcPts val="0"/>
              </a:spcAft>
            </a:pPr>
            <a:endParaRPr lang="en-US" altLang="ko-KR" sz="1200" dirty="0">
              <a:solidFill>
                <a:srgbClr val="000000"/>
              </a:solidFill>
              <a:latin typeface="Droid Serif" panose="02020600060500020200"/>
              <a:cs typeface="Droid Serif" panose="02020600060500020200" pitchFamily="18" charset="0"/>
            </a:endParaRPr>
          </a:p>
          <a:p>
            <a:pPr>
              <a:spcAft>
                <a:spcPts val="0"/>
              </a:spcAft>
            </a:pPr>
            <a:endParaRPr lang="en-US" altLang="ko-KR" sz="1100" dirty="0">
              <a:solidFill>
                <a:srgbClr val="000000"/>
              </a:solidFill>
              <a:latin typeface="Droid Serif" panose="02020600060500020200"/>
              <a:cs typeface="Droid Serif" panose="02020600060500020200" pitchFamily="18" charset="0"/>
            </a:endParaRPr>
          </a:p>
          <a:p>
            <a:pPr>
              <a:spcAft>
                <a:spcPts val="0"/>
              </a:spcAft>
            </a:pPr>
            <a:endParaRPr lang="en-ID" altLang="ko-KR" sz="1200" dirty="0">
              <a:solidFill>
                <a:srgbClr val="000000"/>
              </a:solidFill>
              <a:latin typeface="Droid Serif" panose="02020600060500020200"/>
              <a:cs typeface="Droid Serif" panose="02020600060500020200" pitchFamily="18" charset="0"/>
            </a:endParaRPr>
          </a:p>
          <a:p>
            <a:pPr algn="ctr">
              <a:spcAft>
                <a:spcPts val="0"/>
              </a:spcAft>
            </a:pPr>
            <a:r>
              <a:rPr lang="ko-KR" altLang="en-US" sz="1100" dirty="0">
                <a:solidFill>
                  <a:srgbClr val="000000"/>
                </a:solidFill>
                <a:latin typeface="Droid Serif" panose="02020600060500020200"/>
                <a:cs typeface="Droid Serif" panose="02020600060500020200" pitchFamily="18" charset="0"/>
              </a:rPr>
              <a:t>*</a:t>
            </a:r>
            <a:r>
              <a:rPr lang="en-US" altLang="ko-KR" sz="1100" dirty="0">
                <a:solidFill>
                  <a:srgbClr val="000000"/>
                </a:solidFill>
                <a:latin typeface="Droid Serif" panose="02020600060500020200"/>
                <a:cs typeface="Droid Serif" panose="02020600060500020200" pitchFamily="18" charset="0"/>
              </a:rPr>
              <a:t>Allergy Notice : Please be aware that our Soup , Autumn Salad contains nuts.</a:t>
            </a:r>
            <a:endParaRPr lang="en-ID" altLang="ko-KR" sz="1100" dirty="0">
              <a:solidFill>
                <a:srgbClr val="000000"/>
              </a:solidFill>
              <a:latin typeface="Droid Serif" panose="02020600060500020200"/>
              <a:cs typeface="Droid Serif" panose="02020600060500020200" pitchFamily="18" charset="0"/>
            </a:endParaRPr>
          </a:p>
          <a:p>
            <a:pPr algn="just"/>
            <a:endParaRPr lang="en-ID" altLang="ko-KR" sz="500" b="0" i="0" dirty="0">
              <a:solidFill>
                <a:srgbClr val="000000"/>
              </a:solidFill>
              <a:effectLst/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pPr algn="just"/>
            <a:endParaRPr lang="ko-KR" altLang="en-US" sz="1250" dirty="0">
              <a:solidFill>
                <a:srgbClr val="000000"/>
              </a:solidFill>
              <a:effectLst/>
              <a:latin typeface="Droid Serif" panose="02020600060500020200" pitchFamily="18" charset="0"/>
              <a:cs typeface="Droid Serif" panose="02020600060500020200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6EEB5C5-EA84-EE16-DB76-50BA14BF1829}"/>
              </a:ext>
            </a:extLst>
          </p:cNvPr>
          <p:cNvSpPr txBox="1"/>
          <p:nvPr/>
        </p:nvSpPr>
        <p:spPr>
          <a:xfrm>
            <a:off x="848578" y="9384867"/>
            <a:ext cx="51417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sz="1000" dirty="0">
                <a:latin typeface="Arbutus Slab" panose="02000000000000000000" pitchFamily="2" charset="0"/>
              </a:rPr>
              <a:t>Please remember this is a Live Student Classroom in both Kitchen and Service. </a:t>
            </a:r>
            <a:r>
              <a:rPr lang="ko-KR" altLang="en-US" sz="1000" dirty="0">
                <a:latin typeface="Arbutus Slab" panose="02000000000000000000" pitchFamily="2" charset="0"/>
              </a:rPr>
              <a:t>본 레스토랑은 학생들의 실습교육으로 운영되고 있습니다</a:t>
            </a:r>
            <a:r>
              <a:rPr lang="en-US" altLang="ko-KR" sz="1000" dirty="0">
                <a:latin typeface="Arbutus Slab" panose="02000000000000000000" pitchFamily="2" charset="0"/>
              </a:rPr>
              <a:t>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742F619-109F-E068-CDB4-7380F8C403FC}"/>
              </a:ext>
            </a:extLst>
          </p:cNvPr>
          <p:cNvCxnSpPr>
            <a:cxnSpLocks/>
          </p:cNvCxnSpPr>
          <p:nvPr/>
        </p:nvCxnSpPr>
        <p:spPr>
          <a:xfrm>
            <a:off x="336787" y="4461802"/>
            <a:ext cx="6146326" cy="0"/>
          </a:xfrm>
          <a:prstGeom prst="line">
            <a:avLst/>
          </a:prstGeom>
          <a:ln w="952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D4FC9A9F-3BFF-8A49-9377-9AF254C26DF1}"/>
              </a:ext>
            </a:extLst>
          </p:cNvPr>
          <p:cNvSpPr txBox="1"/>
          <p:nvPr/>
        </p:nvSpPr>
        <p:spPr>
          <a:xfrm>
            <a:off x="393937" y="4582678"/>
            <a:ext cx="6127276" cy="37394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altLang="ko-KR" sz="1300" b="1" dirty="0">
                <a:latin typeface="Arbutus Slab" panose="02000000000000000000" pitchFamily="2" charset="0"/>
                <a:ea typeface="Droid Serif" panose="02020600060500020200" pitchFamily="18" charset="0"/>
                <a:cs typeface="Droid Serif" panose="02020600060500020200" pitchFamily="18" charset="0"/>
              </a:rPr>
              <a:t>MAINS</a:t>
            </a:r>
          </a:p>
          <a:p>
            <a:endParaRPr lang="en-US" altLang="ko-KR" sz="1000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r>
              <a:rPr lang="ko-KR" altLang="ko-KR" sz="1200" b="1" dirty="0" err="1"/>
              <a:t>Grilled</a:t>
            </a:r>
            <a:r>
              <a:rPr lang="ko-KR" altLang="ko-KR" sz="1200" b="1" dirty="0"/>
              <a:t> </a:t>
            </a:r>
            <a:r>
              <a:rPr lang="en-US" altLang="ko-KR" sz="1200" b="1" dirty="0"/>
              <a:t>B</a:t>
            </a:r>
            <a:r>
              <a:rPr lang="ko-KR" altLang="ko-KR" sz="1200" b="1" dirty="0" err="1"/>
              <a:t>eef</a:t>
            </a:r>
            <a:r>
              <a:rPr lang="ko-KR" altLang="ko-KR" sz="1200" b="1" dirty="0"/>
              <a:t> </a:t>
            </a:r>
            <a:r>
              <a:rPr lang="en-US" altLang="ko-KR" sz="1200" b="1" dirty="0"/>
              <a:t>Fillet</a:t>
            </a:r>
            <a:r>
              <a:rPr lang="en-ID" altLang="ko-KR" sz="1300" b="1" dirty="0">
                <a:solidFill>
                  <a:srgbClr val="000000"/>
                </a:solidFill>
                <a:latin typeface="Droid Serif" panose="02020600060500020200" pitchFamily="18" charset="0"/>
                <a:ea typeface="+mj-ea"/>
                <a:cs typeface="Droid Serif" panose="02020600060500020200" pitchFamily="18" charset="0"/>
              </a:rPr>
              <a:t>/ </a:t>
            </a:r>
            <a:r>
              <a:rPr lang="ko-KR" altLang="en-US" sz="1100" b="1" dirty="0">
                <a:solidFill>
                  <a:srgbClr val="000000"/>
                </a:solidFill>
                <a:latin typeface="Droid Serif" panose="02020600060500020200" pitchFamily="18" charset="0"/>
                <a:cs typeface="Droid Serif" panose="02020600060500020200" pitchFamily="18" charset="0"/>
              </a:rPr>
              <a:t>안심 스테이크 </a:t>
            </a:r>
            <a:r>
              <a:rPr lang="en-US" altLang="ko-KR" sz="1100" b="1" dirty="0">
                <a:solidFill>
                  <a:srgbClr val="000000"/>
                </a:solidFill>
                <a:latin typeface="Droid Serif" panose="02020600060500020200" pitchFamily="18" charset="0"/>
                <a:ea typeface="+mj-ea"/>
                <a:cs typeface="Droid Serif" panose="02020600060500020200" pitchFamily="18" charset="0"/>
              </a:rPr>
              <a:t>[</a:t>
            </a:r>
            <a:r>
              <a:rPr lang="ko-KR" altLang="en-US" sz="1100" b="1" dirty="0">
                <a:solidFill>
                  <a:srgbClr val="000000"/>
                </a:solidFill>
                <a:latin typeface="Droid Serif" panose="02020600060500020200" pitchFamily="18" charset="0"/>
                <a:cs typeface="Droid Serif" panose="02020600060500020200" pitchFamily="18" charset="0"/>
              </a:rPr>
              <a:t>소고기 </a:t>
            </a:r>
            <a:r>
              <a:rPr lang="en-US" altLang="ko-KR" sz="1100" b="1" dirty="0">
                <a:solidFill>
                  <a:srgbClr val="000000"/>
                </a:solidFill>
                <a:latin typeface="Droid Serif" panose="02020600060500020200" pitchFamily="18" charset="0"/>
                <a:ea typeface="+mj-ea"/>
                <a:cs typeface="Droid Serif" panose="02020600060500020200" pitchFamily="18" charset="0"/>
              </a:rPr>
              <a:t>: </a:t>
            </a:r>
            <a:r>
              <a:rPr lang="ko-KR" altLang="en-US" sz="1100" b="1" dirty="0">
                <a:solidFill>
                  <a:srgbClr val="000000"/>
                </a:solidFill>
                <a:latin typeface="Droid Serif" panose="02020600060500020200" pitchFamily="18" charset="0"/>
                <a:cs typeface="Droid Serif" panose="02020600060500020200" pitchFamily="18" charset="0"/>
              </a:rPr>
              <a:t>미국산</a:t>
            </a:r>
            <a:r>
              <a:rPr lang="en-US" altLang="ko-KR" sz="1100" b="1" dirty="0">
                <a:solidFill>
                  <a:srgbClr val="000000"/>
                </a:solidFill>
                <a:latin typeface="Droid Serif" panose="02020600060500020200" pitchFamily="18" charset="0"/>
                <a:ea typeface="+mj-ea"/>
                <a:cs typeface="Droid Serif" panose="02020600060500020200" pitchFamily="18" charset="0"/>
              </a:rPr>
              <a:t>, </a:t>
            </a:r>
            <a:r>
              <a:rPr lang="en-ID" altLang="ko-KR" sz="1100" b="1" dirty="0">
                <a:solidFill>
                  <a:srgbClr val="000000"/>
                </a:solidFill>
                <a:latin typeface="Droid Serif" panose="02020600060500020200" pitchFamily="18" charset="0"/>
                <a:ea typeface="+mj-ea"/>
                <a:cs typeface="Droid Serif" panose="02020600060500020200" pitchFamily="18" charset="0"/>
              </a:rPr>
              <a:t>USDA Choice]</a:t>
            </a:r>
            <a:endParaRPr lang="en-ID" altLang="ko-KR" sz="1300" dirty="0">
              <a:solidFill>
                <a:srgbClr val="000000"/>
              </a:solidFill>
              <a:latin typeface="Droid Serif" panose="02020600060500020200" pitchFamily="18" charset="0"/>
              <a:ea typeface="+mj-ea"/>
              <a:cs typeface="Droid Serif" panose="02020600060500020200" pitchFamily="18" charset="0"/>
            </a:endParaRPr>
          </a:p>
          <a:p>
            <a:r>
              <a:rPr lang="en-US" altLang="ko-KR" sz="1200" i="1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Potato Pave/ Gruyere </a:t>
            </a:r>
            <a:r>
              <a:rPr lang="en-US" altLang="ko-KR" sz="1200" i="1" dirty="0" err="1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Mornay</a:t>
            </a:r>
            <a:r>
              <a:rPr lang="en-US" altLang="ko-KR" sz="1200" i="1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 / Orange-braised carrots / Mustard greens/ P</a:t>
            </a:r>
            <a:r>
              <a:rPr lang="en-US" altLang="ko-KR" sz="1200" i="1" dirty="0">
                <a:latin typeface="Droid Serif" panose="02020600060500020200"/>
              </a:rPr>
              <a:t>ort wine sauce</a:t>
            </a:r>
            <a:endParaRPr lang="en-US" altLang="ko-KR" sz="1200" dirty="0">
              <a:latin typeface="Droid Serif" panose="02020600060500020200"/>
            </a:endParaRPr>
          </a:p>
          <a:p>
            <a:pPr>
              <a:spcAft>
                <a:spcPts val="0"/>
              </a:spcAft>
            </a:pPr>
            <a:r>
              <a:rPr lang="ko-KR" altLang="en-US" sz="1100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감자 </a:t>
            </a:r>
            <a:r>
              <a:rPr lang="ko-KR" altLang="en-US" sz="1100" dirty="0" err="1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파베</a:t>
            </a:r>
            <a:r>
              <a:rPr lang="en-US" altLang="ko-KR" sz="1100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 err="1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그뤼에르</a:t>
            </a:r>
            <a:r>
              <a:rPr lang="ko-KR" altLang="en-US" sz="1100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 치즈 모네 소스 </a:t>
            </a:r>
            <a:r>
              <a:rPr lang="en-US" altLang="ko-KR" sz="1100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 err="1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오렌지글레이즈드당근</a:t>
            </a:r>
            <a:r>
              <a:rPr lang="ko-KR" altLang="en-US" sz="1100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  <a:r>
              <a:rPr lang="en-US" altLang="ko-KR" sz="1100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갓 </a:t>
            </a:r>
            <a:r>
              <a:rPr lang="en-US" altLang="ko-KR" sz="1100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>
                <a:solidFill>
                  <a:srgbClr val="000000"/>
                </a:solidFill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포트와인 소스</a:t>
            </a:r>
            <a:endParaRPr lang="en-US" altLang="ko-KR" sz="1100" dirty="0">
              <a:solidFill>
                <a:srgbClr val="000000"/>
              </a:solidFill>
              <a:latin typeface="Droid Serif" panose="0202060006050002020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ko-KR" sz="1100" dirty="0">
                <a:solidFill>
                  <a:srgbClr val="000000"/>
                </a:solidFill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31,000 </a:t>
            </a:r>
            <a:r>
              <a:rPr lang="en-ID" altLang="ko-KR" sz="1100" dirty="0">
                <a:solidFill>
                  <a:srgbClr val="000000"/>
                </a:solidFill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won /</a:t>
            </a:r>
            <a:r>
              <a:rPr lang="ko-KR" altLang="en-US" sz="1100" dirty="0">
                <a:solidFill>
                  <a:srgbClr val="000000"/>
                </a:solidFill>
                <a:latin typeface="Droid Serif" panose="02020600060500020200" pitchFamily="18" charset="0"/>
                <a:cs typeface="Droid Serif" panose="02020600060500020200" pitchFamily="18" charset="0"/>
              </a:rPr>
              <a:t>원</a:t>
            </a:r>
            <a:endParaRPr lang="en-US" altLang="ko-KR" sz="1100" dirty="0">
              <a:solidFill>
                <a:srgbClr val="000000"/>
              </a:solidFill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endParaRPr lang="en-US" altLang="ko-KR" sz="300" dirty="0">
              <a:solidFill>
                <a:srgbClr val="000000"/>
              </a:solidFill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endParaRPr lang="en-ID" altLang="ko-KR" sz="1200" b="1" dirty="0">
              <a:solidFill>
                <a:srgbClr val="000000"/>
              </a:solidFill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r>
              <a:rPr lang="en-ID" altLang="ko-KR" sz="1100" b="1" dirty="0">
                <a:solidFill>
                  <a:srgbClr val="000000"/>
                </a:solidFill>
                <a:latin typeface="Droid Serif" panose="02020600060500020200" pitchFamily="18" charset="0"/>
                <a:ea typeface="Droid Serif" panose="02020600060500020200" pitchFamily="18" charset="0"/>
                <a:cs typeface="Droid Serif" panose="02020600060500020200" pitchFamily="18" charset="0"/>
              </a:rPr>
              <a:t>EXTRAS</a:t>
            </a:r>
            <a:endParaRPr lang="en-US" altLang="ko-KR" sz="1100" dirty="0">
              <a:solidFill>
                <a:srgbClr val="000000"/>
              </a:solidFill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pPr>
              <a:spcAft>
                <a:spcPts val="0"/>
              </a:spcAft>
            </a:pPr>
            <a:endParaRPr lang="en-US" altLang="ko-KR" sz="500" dirty="0">
              <a:solidFill>
                <a:srgbClr val="000000"/>
              </a:solidFill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r>
              <a:rPr lang="en-US" altLang="ko-KR" sz="1300" dirty="0">
                <a:solidFill>
                  <a:srgbClr val="000000"/>
                </a:solidFill>
                <a:latin typeface="Droid Serif" panose="02020600060500020200" pitchFamily="18" charset="0"/>
                <a:cs typeface="Droid Serif" panose="02020600060500020200" pitchFamily="18" charset="0"/>
              </a:rPr>
              <a:t>+ Sauce                            + Wholegrain Mustard </a:t>
            </a:r>
          </a:p>
          <a:p>
            <a:r>
              <a:rPr lang="ko-KR" altLang="en-US" sz="1200" dirty="0">
                <a:solidFill>
                  <a:srgbClr val="000000"/>
                </a:solidFill>
                <a:latin typeface="Droid Serif" panose="02020600060500020200" pitchFamily="18" charset="0"/>
                <a:cs typeface="Droid Serif" panose="02020600060500020200" pitchFamily="18" charset="0"/>
              </a:rPr>
              <a:t>   </a:t>
            </a:r>
            <a:r>
              <a:rPr lang="ko-KR" altLang="en-US" sz="1100" dirty="0">
                <a:solidFill>
                  <a:srgbClr val="000000"/>
                </a:solidFill>
                <a:latin typeface="Droid Serif" panose="02020600060500020200"/>
                <a:cs typeface="Droid Serif" panose="02020600060500020200" pitchFamily="18" charset="0"/>
              </a:rPr>
              <a:t>소스</a:t>
            </a:r>
            <a:r>
              <a:rPr lang="en-US" altLang="ko-KR" sz="1100" dirty="0">
                <a:solidFill>
                  <a:srgbClr val="000000"/>
                </a:solidFill>
                <a:latin typeface="Droid Serif" panose="02020600060500020200"/>
                <a:cs typeface="Droid Serif" panose="02020600060500020200" pitchFamily="18" charset="0"/>
              </a:rPr>
              <a:t> </a:t>
            </a:r>
            <a:r>
              <a:rPr lang="ko-KR" altLang="en-US" sz="1100" dirty="0">
                <a:solidFill>
                  <a:srgbClr val="000000"/>
                </a:solidFill>
                <a:latin typeface="Droid Serif" panose="02020600060500020200"/>
                <a:cs typeface="Droid Serif" panose="02020600060500020200" pitchFamily="18" charset="0"/>
              </a:rPr>
              <a:t>추가</a:t>
            </a:r>
            <a:r>
              <a:rPr lang="en-US" altLang="ko-KR" sz="1100" dirty="0">
                <a:solidFill>
                  <a:srgbClr val="000000"/>
                </a:solidFill>
                <a:latin typeface="Droid Serif" panose="02020600060500020200"/>
                <a:cs typeface="Droid Serif" panose="02020600060500020200" pitchFamily="18" charset="0"/>
              </a:rPr>
              <a:t>                               </a:t>
            </a:r>
            <a:r>
              <a:rPr lang="ko-KR" altLang="en-US" sz="1100" dirty="0" err="1">
                <a:solidFill>
                  <a:srgbClr val="000000"/>
                </a:solidFill>
                <a:latin typeface="Droid Serif" panose="02020600060500020200"/>
                <a:cs typeface="Droid Serif" panose="02020600060500020200" pitchFamily="18" charset="0"/>
              </a:rPr>
              <a:t>홀그레인</a:t>
            </a:r>
            <a:r>
              <a:rPr lang="ko-KR" altLang="en-US" sz="1100" dirty="0">
                <a:solidFill>
                  <a:srgbClr val="000000"/>
                </a:solidFill>
                <a:latin typeface="Droid Serif" panose="02020600060500020200"/>
                <a:cs typeface="Droid Serif" panose="02020600060500020200" pitchFamily="18" charset="0"/>
              </a:rPr>
              <a:t> </a:t>
            </a:r>
            <a:r>
              <a:rPr lang="ko-KR" altLang="en-US" sz="1100" dirty="0" err="1">
                <a:solidFill>
                  <a:srgbClr val="000000"/>
                </a:solidFill>
                <a:latin typeface="Droid Serif" panose="02020600060500020200"/>
                <a:cs typeface="Droid Serif" panose="02020600060500020200" pitchFamily="18" charset="0"/>
              </a:rPr>
              <a:t>머스타드</a:t>
            </a:r>
            <a:r>
              <a:rPr lang="ko-KR" altLang="en-US" sz="1100" dirty="0">
                <a:solidFill>
                  <a:srgbClr val="000000"/>
                </a:solidFill>
                <a:latin typeface="Droid Serif" panose="02020600060500020200"/>
                <a:cs typeface="Droid Serif" panose="02020600060500020200" pitchFamily="18" charset="0"/>
              </a:rPr>
              <a:t> </a:t>
            </a:r>
            <a:endParaRPr lang="en-US" altLang="ko-KR" sz="1100" dirty="0">
              <a:solidFill>
                <a:srgbClr val="000000"/>
              </a:solidFill>
              <a:latin typeface="Droid Serif" panose="02020600060500020200"/>
              <a:cs typeface="Droid Serif" panose="02020600060500020200" pitchFamily="18" charset="0"/>
            </a:endParaRPr>
          </a:p>
          <a:p>
            <a:r>
              <a:rPr lang="en-US" altLang="ko-KR" sz="1250" dirty="0">
                <a:solidFill>
                  <a:srgbClr val="000000"/>
                </a:solidFill>
                <a:latin typeface="Droid Serif" panose="02020600060500020200" pitchFamily="18" charset="0"/>
                <a:cs typeface="Droid Serif" panose="02020600060500020200" pitchFamily="18" charset="0"/>
              </a:rPr>
              <a:t>   2,000 won /</a:t>
            </a:r>
            <a:r>
              <a:rPr lang="ko-KR" altLang="en-US" sz="1250" dirty="0">
                <a:solidFill>
                  <a:srgbClr val="000000"/>
                </a:solidFill>
                <a:latin typeface="Droid Serif" panose="02020600060500020200" pitchFamily="18" charset="0"/>
                <a:cs typeface="Droid Serif" panose="02020600060500020200" pitchFamily="18" charset="0"/>
              </a:rPr>
              <a:t>원                 </a:t>
            </a:r>
            <a:r>
              <a:rPr lang="en-US" altLang="ko-KR" sz="1250" dirty="0">
                <a:solidFill>
                  <a:srgbClr val="000000"/>
                </a:solidFill>
                <a:latin typeface="Droid Serif" panose="02020600060500020200" pitchFamily="18" charset="0"/>
                <a:cs typeface="Droid Serif" panose="02020600060500020200" pitchFamily="18" charset="0"/>
              </a:rPr>
              <a:t>1,000 won /</a:t>
            </a:r>
            <a:r>
              <a:rPr lang="ko-KR" altLang="en-US" sz="1250" dirty="0">
                <a:solidFill>
                  <a:srgbClr val="000000"/>
                </a:solidFill>
                <a:latin typeface="Droid Serif" panose="02020600060500020200" pitchFamily="18" charset="0"/>
                <a:cs typeface="Droid Serif" panose="02020600060500020200" pitchFamily="18" charset="0"/>
              </a:rPr>
              <a:t>원</a:t>
            </a:r>
            <a:endParaRPr lang="en-US" altLang="ko-KR" sz="1250" dirty="0">
              <a:solidFill>
                <a:srgbClr val="000000"/>
              </a:solidFill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endParaRPr lang="en-US" altLang="ko-KR" sz="1200" dirty="0">
              <a:solidFill>
                <a:srgbClr val="000000"/>
              </a:solidFill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r>
              <a:rPr lang="en-US" altLang="ko-KR" sz="1200" b="1" dirty="0"/>
              <a:t>Pan Seared Farm Raised Trout </a:t>
            </a:r>
            <a:r>
              <a:rPr lang="en-US" altLang="ko-KR" sz="1200" dirty="0"/>
              <a:t>/ </a:t>
            </a:r>
            <a:r>
              <a:rPr lang="ko-KR" altLang="en-US" sz="1100" b="1" dirty="0"/>
              <a:t>송어 구이</a:t>
            </a:r>
            <a:endParaRPr lang="ko-KR" altLang="ko-KR" sz="1100" b="1" dirty="0"/>
          </a:p>
          <a:p>
            <a:pPr>
              <a:spcAft>
                <a:spcPts val="0"/>
              </a:spcAft>
            </a:pPr>
            <a:r>
              <a:rPr lang="en-US" altLang="ko-KR" sz="1200" i="1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Braised beluga lentils/ Roasted pumpkin puree/ Brussels sprouts/ Semi-dried tomatoes/ Toasted hazelnuts/ House-smoked maple pancetta/ Sherry-brown butter</a:t>
            </a:r>
          </a:p>
          <a:p>
            <a:pPr>
              <a:spcAft>
                <a:spcPts val="0"/>
              </a:spcAft>
            </a:pPr>
            <a:r>
              <a:rPr lang="ko-KR" altLang="en-US" sz="1100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벨루가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  <a:r>
              <a:rPr lang="ko-KR" altLang="en-US" sz="1100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렌틸콩</a:t>
            </a:r>
            <a:r>
              <a:rPr lang="en-US" altLang="ko-KR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구운 호박 </a:t>
            </a:r>
            <a:r>
              <a:rPr lang="ko-KR" altLang="en-US" sz="1100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퓨레</a:t>
            </a:r>
            <a:r>
              <a:rPr lang="en-US" altLang="ko-KR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방울 양배추</a:t>
            </a:r>
            <a:r>
              <a:rPr lang="en-US" altLang="ko-KR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말린 토마토</a:t>
            </a:r>
            <a:r>
              <a:rPr lang="en-US" altLang="ko-KR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구운 </a:t>
            </a:r>
            <a:r>
              <a:rPr lang="ko-KR" altLang="en-US" sz="1100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헤이즐넛</a:t>
            </a:r>
            <a:r>
              <a:rPr lang="en-US" altLang="ko-KR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직접 훈연한 </a:t>
            </a:r>
            <a:r>
              <a:rPr lang="ko-KR" altLang="en-US" sz="1100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메이플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 </a:t>
            </a:r>
            <a:r>
              <a:rPr lang="ko-KR" altLang="en-US" sz="1100" dirty="0" err="1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판체타</a:t>
            </a:r>
            <a:r>
              <a:rPr lang="en-US" altLang="ko-KR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셰리</a:t>
            </a:r>
            <a:r>
              <a:rPr lang="en-US" altLang="ko-KR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-</a:t>
            </a:r>
            <a:r>
              <a:rPr lang="ko-KR" altLang="en-US" sz="11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브라운 버터</a:t>
            </a:r>
            <a:endParaRPr lang="en-US" altLang="ko-KR" sz="1100" dirty="0">
              <a:latin typeface="Droid Serif" panose="0202060006050002020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ko-KR" sz="12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28,000 </a:t>
            </a:r>
            <a:r>
              <a:rPr lang="en-ID" altLang="ko-KR" sz="1200" dirty="0">
                <a:latin typeface="Droid Serif" panose="02020600060500020200"/>
                <a:ea typeface="Droid Serif" panose="02020600060500020200" pitchFamily="18" charset="0"/>
                <a:cs typeface="Droid Serif" panose="02020600060500020200" pitchFamily="18" charset="0"/>
              </a:rPr>
              <a:t>won /</a:t>
            </a:r>
            <a:r>
              <a:rPr lang="ko-KR" altLang="en-US" sz="1200" dirty="0">
                <a:latin typeface="Droid Serif" panose="02020600060500020200"/>
                <a:cs typeface="Droid Serif" panose="02020600060500020200" pitchFamily="18" charset="0"/>
              </a:rPr>
              <a:t>원</a:t>
            </a:r>
            <a:endParaRPr lang="en-US" altLang="ko-KR" sz="1200" dirty="0">
              <a:latin typeface="Droid Serif" panose="02020600060500020200"/>
              <a:cs typeface="Droid Serif" panose="02020600060500020200" pitchFamily="18" charset="0"/>
            </a:endParaRPr>
          </a:p>
          <a:p>
            <a:endParaRPr lang="en-US" altLang="ko-KR" sz="1250" dirty="0">
              <a:solidFill>
                <a:srgbClr val="000000"/>
              </a:solidFill>
              <a:latin typeface="Droid Serif" panose="02020600060500020200" pitchFamily="18" charset="0"/>
              <a:cs typeface="Droid Serif" panose="02020600060500020200" pitchFamily="18" charset="0"/>
            </a:endParaRPr>
          </a:p>
        </p:txBody>
      </p:sp>
      <p:cxnSp>
        <p:nvCxnSpPr>
          <p:cNvPr id="7" name="Straight Connector 3">
            <a:extLst>
              <a:ext uri="{FF2B5EF4-FFF2-40B4-BE49-F238E27FC236}">
                <a16:creationId xmlns:a16="http://schemas.microsoft.com/office/drawing/2014/main" id="{25F40D40-7CCC-498A-BB3A-541C7D17CE90}"/>
              </a:ext>
            </a:extLst>
          </p:cNvPr>
          <p:cNvCxnSpPr>
            <a:cxnSpLocks/>
          </p:cNvCxnSpPr>
          <p:nvPr/>
        </p:nvCxnSpPr>
        <p:spPr>
          <a:xfrm>
            <a:off x="395533" y="8322163"/>
            <a:ext cx="6146326" cy="0"/>
          </a:xfrm>
          <a:prstGeom prst="line">
            <a:avLst/>
          </a:prstGeom>
          <a:ln w="9525" cap="flat" cmpd="sng" algn="ctr">
            <a:solidFill>
              <a:srgbClr val="C0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9117D4DC-6F73-4D80-89A4-4738A3660EF7}"/>
              </a:ext>
            </a:extLst>
          </p:cNvPr>
          <p:cNvSpPr txBox="1"/>
          <p:nvPr/>
        </p:nvSpPr>
        <p:spPr>
          <a:xfrm>
            <a:off x="393937" y="8438398"/>
            <a:ext cx="6127276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300" b="1" dirty="0">
                <a:latin typeface="Arbutus Slab" panose="02000000000000000000" pitchFamily="2" charset="0"/>
                <a:ea typeface="Droid Serif" panose="02020600060500020200" pitchFamily="18" charset="0"/>
                <a:cs typeface="Droid Serif" panose="02020600060500020200" pitchFamily="18" charset="0"/>
              </a:rPr>
              <a:t>DESSERTS</a:t>
            </a:r>
          </a:p>
          <a:p>
            <a:endParaRPr lang="en-US" sz="400" dirty="0">
              <a:latin typeface="Droid Serif" panose="02020600060500020200" pitchFamily="18" charset="0"/>
              <a:ea typeface="Droid Serif" panose="02020600060500020200" pitchFamily="18" charset="0"/>
              <a:cs typeface="Droid Serif" panose="02020600060500020200" pitchFamily="18" charset="0"/>
            </a:endParaRPr>
          </a:p>
          <a:p>
            <a:endParaRPr lang="en-US" altLang="ko-KR" sz="700" dirty="0">
              <a:solidFill>
                <a:srgbClr val="000000"/>
              </a:solidFill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r>
              <a:rPr lang="en-US" altLang="ko-KR" sz="1200" b="1" dirty="0">
                <a:latin typeface="Droid Serif" panose="02020600060500020200"/>
              </a:rPr>
              <a:t>Crème </a:t>
            </a:r>
            <a:r>
              <a:rPr lang="en-US" altLang="ko-KR" sz="1200" b="1" dirty="0" err="1">
                <a:latin typeface="Droid Serif" panose="02020600060500020200"/>
              </a:rPr>
              <a:t>Brûlée</a:t>
            </a:r>
            <a:r>
              <a:rPr lang="en-US" altLang="ko-KR" sz="1200" b="1" dirty="0">
                <a:solidFill>
                  <a:srgbClr val="000000"/>
                </a:solidFill>
                <a:effectLst/>
                <a:latin typeface="Droid Serif" panose="02020600060500020200" pitchFamily="18" charset="0"/>
                <a:cs typeface="Droid Serif" panose="02020600060500020200" pitchFamily="18" charset="0"/>
              </a:rPr>
              <a:t>/ </a:t>
            </a:r>
            <a:r>
              <a:rPr lang="ko-KR" altLang="en-US" sz="1200" b="1" dirty="0">
                <a:solidFill>
                  <a:srgbClr val="000000"/>
                </a:solidFill>
                <a:effectLst/>
                <a:latin typeface="Droid Serif" panose="02020600060500020200" pitchFamily="18" charset="0"/>
                <a:cs typeface="Droid Serif" panose="02020600060500020200" pitchFamily="18" charset="0"/>
              </a:rPr>
              <a:t>크림 </a:t>
            </a:r>
            <a:r>
              <a:rPr lang="ko-KR" altLang="en-US" sz="1200" b="1" dirty="0" err="1">
                <a:solidFill>
                  <a:srgbClr val="000000"/>
                </a:solidFill>
                <a:effectLst/>
                <a:latin typeface="Droid Serif" panose="02020600060500020200" pitchFamily="18" charset="0"/>
                <a:cs typeface="Droid Serif" panose="02020600060500020200" pitchFamily="18" charset="0"/>
              </a:rPr>
              <a:t>브륄레</a:t>
            </a:r>
            <a:endParaRPr lang="en-ID" altLang="ko-KR" sz="1100" b="1" dirty="0">
              <a:solidFill>
                <a:srgbClr val="000000"/>
              </a:solidFill>
              <a:effectLst/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endParaRPr lang="en-US" altLang="ko-KR" sz="400" b="1" dirty="0">
              <a:solidFill>
                <a:srgbClr val="000000"/>
              </a:solidFill>
              <a:effectLst/>
              <a:latin typeface="Droid Serif" panose="02020600060500020200" pitchFamily="18" charset="0"/>
              <a:cs typeface="Droid Serif" panose="02020600060500020200" pitchFamily="18" charset="0"/>
            </a:endParaRPr>
          </a:p>
          <a:p>
            <a:r>
              <a:rPr lang="en-ID" altLang="ko-KR" sz="1200" dirty="0">
                <a:solidFill>
                  <a:srgbClr val="000000"/>
                </a:solidFill>
                <a:effectLst/>
                <a:latin typeface="Droid Serif" panose="02020600060500020200" pitchFamily="18" charset="0"/>
                <a:cs typeface="Droid Serif" panose="02020600060500020200" pitchFamily="18" charset="0"/>
              </a:rPr>
              <a:t>9,000 won /</a:t>
            </a:r>
            <a:r>
              <a:rPr lang="ko-KR" altLang="en-US" sz="1200" dirty="0">
                <a:solidFill>
                  <a:srgbClr val="000000"/>
                </a:solidFill>
                <a:effectLst/>
                <a:latin typeface="Droid Serif" panose="02020600060500020200" pitchFamily="18" charset="0"/>
                <a:cs typeface="Droid Serif" panose="02020600060500020200" pitchFamily="18" charset="0"/>
              </a:rPr>
              <a:t>원</a:t>
            </a:r>
            <a:endParaRPr lang="en-ID" altLang="ko-KR" sz="1200" dirty="0">
              <a:solidFill>
                <a:srgbClr val="000000"/>
              </a:solidFill>
              <a:effectLst/>
              <a:latin typeface="Droid Serif" panose="02020600060500020200" pitchFamily="18" charset="0"/>
              <a:cs typeface="Droid Serif" panose="02020600060500020200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655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900</TotalTime>
  <Words>392</Words>
  <Application>Microsoft Office PowerPoint</Application>
  <PresentationFormat>A4 용지(210x297mm)</PresentationFormat>
  <Paragraphs>73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Arbutus Slab</vt:lpstr>
      <vt:lpstr>Droid Serif</vt:lpstr>
      <vt:lpstr>맑은 고딕</vt:lpstr>
      <vt:lpstr>Arial</vt:lpstr>
      <vt:lpstr>Calibri</vt:lpstr>
      <vt:lpstr>Calibri Light</vt:lpstr>
      <vt:lpstr>Office Theme</vt:lpstr>
      <vt:lpstr>SOLPINE RESTAURANT </vt:lpstr>
      <vt:lpstr>SOLPINE RESTAURANT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SOLPINE RESTAURANT</dc:title>
  <dc:creator>acer acer</dc:creator>
  <cp:lastModifiedBy>Administrator</cp:lastModifiedBy>
  <cp:revision>38</cp:revision>
  <cp:lastPrinted>2025-10-10T00:46:05Z</cp:lastPrinted>
  <dcterms:created xsi:type="dcterms:W3CDTF">2023-12-11T12:46:40Z</dcterms:created>
  <dcterms:modified xsi:type="dcterms:W3CDTF">2025-10-12T23:24:28Z</dcterms:modified>
</cp:coreProperties>
</file>